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57" r:id="rId4"/>
    <p:sldId id="258" r:id="rId5"/>
    <p:sldId id="259" r:id="rId6"/>
    <p:sldId id="260" r:id="rId7"/>
    <p:sldId id="261" r:id="rId8"/>
    <p:sldId id="268" r:id="rId9"/>
    <p:sldId id="266" r:id="rId10"/>
    <p:sldId id="267" r:id="rId11"/>
    <p:sldId id="269" r:id="rId12"/>
    <p:sldId id="271" r:id="rId13"/>
    <p:sldId id="272" r:id="rId14"/>
    <p:sldId id="273" r:id="rId15"/>
    <p:sldId id="274" r:id="rId16"/>
    <p:sldId id="275" r:id="rId17"/>
    <p:sldId id="276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3BB8-1FF6-44D8-A33C-E37A37B9E7AA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3F0E-E876-4F85-BA81-8D2D0C2CDC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3BB8-1FF6-44D8-A33C-E37A37B9E7AA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3F0E-E876-4F85-BA81-8D2D0C2CDC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3BB8-1FF6-44D8-A33C-E37A37B9E7AA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3F0E-E876-4F85-BA81-8D2D0C2CDC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3BB8-1FF6-44D8-A33C-E37A37B9E7AA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3F0E-E876-4F85-BA81-8D2D0C2CDC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3BB8-1FF6-44D8-A33C-E37A37B9E7AA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3F0E-E876-4F85-BA81-8D2D0C2CDC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3BB8-1FF6-44D8-A33C-E37A37B9E7AA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3F0E-E876-4F85-BA81-8D2D0C2CDC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3BB8-1FF6-44D8-A33C-E37A37B9E7AA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3F0E-E876-4F85-BA81-8D2D0C2CDC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3BB8-1FF6-44D8-A33C-E37A37B9E7AA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3F0E-E876-4F85-BA81-8D2D0C2CDC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3BB8-1FF6-44D8-A33C-E37A37B9E7AA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3F0E-E876-4F85-BA81-8D2D0C2CDC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3BB8-1FF6-44D8-A33C-E37A37B9E7AA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3F0E-E876-4F85-BA81-8D2D0C2CDC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3BB8-1FF6-44D8-A33C-E37A37B9E7AA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3F0E-E876-4F85-BA81-8D2D0C2CDC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33BB8-1FF6-44D8-A33C-E37A37B9E7AA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53F0E-E876-4F85-BA81-8D2D0C2CDC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8001056" cy="178595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Творческий проект </a:t>
            </a:r>
            <a:r>
              <a:rPr lang="ru-RU" sz="4000" dirty="0" smtClean="0">
                <a:solidFill>
                  <a:srgbClr val="7030A0"/>
                </a:solidFill>
                <a:latin typeface="Monotype Corsiva" pitchFamily="66" charset="0"/>
              </a:rPr>
              <a:t>«Вокально-хоровое пение, как вид детского исполнительства»</a:t>
            </a:r>
            <a:endParaRPr lang="ru-RU" sz="40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catherineasquithgallery.com/uploads/posts/2021-03/1614647835_6-p-muzikalnii-fon-dlya-fotoshopa-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857364"/>
            <a:ext cx="8715436" cy="485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7" descr="C:\Users\4\Downloads\вок гр Соловушки\Диплом Я на мамочку похожей быть хочу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7478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Песня «Осень-раскрасавица», Международный фестиваль «Вселенная контрастов», Диплом II степени.</a:t>
            </a:r>
            <a:b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ru-RU" sz="28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C:\Users\4\Downloads\вок гр Соловушки\Песня Осень-раскрасавица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85860"/>
            <a:ext cx="8786874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4\Downloads\вок гр Соловушки\Диплом Осень-раскрасавица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0"/>
            <a:ext cx="6715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3100" dirty="0" smtClean="0">
                <a:solidFill>
                  <a:srgbClr val="7030A0"/>
                </a:solidFill>
                <a:latin typeface="Monotype Corsiva" pitchFamily="66" charset="0"/>
              </a:rPr>
              <a:t>Песня «Новый год», Международный образовательный центр «Кладовая талантов», Диплом 1 степени.</a:t>
            </a:r>
            <a:r>
              <a:rPr lang="ru-RU" sz="3100" dirty="0" smtClean="0">
                <a:latin typeface="Monotype Corsiva" pitchFamily="66" charset="0"/>
              </a:rPr>
              <a:t/>
            </a:r>
            <a:br>
              <a:rPr lang="ru-RU" sz="3100" dirty="0" smtClean="0">
                <a:latin typeface="Monotype Corsiva" pitchFamily="66" charset="0"/>
              </a:rPr>
            </a:br>
            <a:r>
              <a:rPr lang="ru-RU" sz="3100" dirty="0" smtClean="0">
                <a:latin typeface="Monotype Corsiva" pitchFamily="66" charset="0"/>
              </a:rPr>
              <a:t> </a:t>
            </a:r>
            <a:br>
              <a:rPr lang="ru-RU" sz="3100" dirty="0" smtClean="0">
                <a:latin typeface="Monotype Corsiva" pitchFamily="66" charset="0"/>
              </a:rPr>
            </a:br>
            <a:endParaRPr lang="ru-RU" sz="3100" dirty="0">
              <a:latin typeface="Monotype Corsiva" pitchFamily="66" charset="0"/>
            </a:endParaRPr>
          </a:p>
        </p:txBody>
      </p:sp>
      <p:pic>
        <p:nvPicPr>
          <p:cNvPr id="4" name="Содержимое 3" descr="C:\Users\4\Downloads\вок гр Соловушки\Песня Новый год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357298"/>
            <a:ext cx="878687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4\Downloads\вок гр Соловушки\Диплом Новый год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42852"/>
            <a:ext cx="5357849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Частушки посвященные 23 февраля,</a:t>
            </a:r>
            <a:b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Всероссийский творческий конкурс, </a:t>
            </a:r>
            <a:b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Диплом 1 степени.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Содержимое 3" descr="C:\Users\4\Downloads\вок гр Соловушки\Частушки к 23 февраля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36"/>
            <a:ext cx="871543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4\Downloads\вок гр Соловушки\Диплом 23 февраля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42852"/>
            <a:ext cx="5715040" cy="6572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Monotype Corsiva" pitchFamily="66" charset="0"/>
              </a:rPr>
              <a:t>Песня «Веснушки», участие на выпускном вечере</a:t>
            </a:r>
            <a:br>
              <a:rPr lang="ru-RU" sz="3200" dirty="0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ru-RU" sz="32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C:\Users\4\Downloads\Песня Веснушки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85860"/>
            <a:ext cx="8643998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Monotype Corsiva" pitchFamily="66" charset="0"/>
              </a:rPr>
              <a:t>Спасибо за внимание!</a:t>
            </a:r>
            <a:endParaRPr lang="ru-RU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https://catherineasquithgallery.com/uploads/posts/2021-03/1614647835_6-p-muzikalnii-fon-dlya-fotoshopa-6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14422"/>
            <a:ext cx="8858312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214422"/>
            <a:ext cx="7772400" cy="4572032"/>
          </a:xfrm>
        </p:spPr>
        <p:txBody>
          <a:bodyPr>
            <a:noAutofit/>
          </a:bodyPr>
          <a:lstStyle/>
          <a:p>
            <a:pPr algn="l"/>
            <a:r>
              <a:rPr lang="ru-RU" sz="2400" cap="none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- Обеспечение укрепления физического, психического и психологического здоровья детей.  </a:t>
            </a:r>
            <a:br>
              <a:rPr lang="ru-RU" sz="2400" cap="none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cap="none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400" cap="none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cap="none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- Формирование у дошкольников навыков вокальной техники с элементами хореографии, а также нравственно-волевых качеств личности: настойчивость в достижении результата, выдержку, умение контролировать свои движения, действовать в коллективе.</a:t>
            </a:r>
            <a:br>
              <a:rPr lang="ru-RU" sz="2400" cap="none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cap="none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400" cap="none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cap="none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 - Развитие у воспитанников ДОУ вокальных данных, творческих способностей, исполнительского мастерства.</a:t>
            </a:r>
            <a:r>
              <a:rPr lang="ru-RU" sz="2800" cap="none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800" cap="none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</a:br>
            <a:endParaRPr lang="ru-RU" sz="2800" cap="none" dirty="0">
              <a:solidFill>
                <a:srgbClr val="0070C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42910" y="428605"/>
            <a:ext cx="7772400" cy="64294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4000" dirty="0" smtClean="0">
                <a:solidFill>
                  <a:srgbClr val="7030A0"/>
                </a:solidFill>
                <a:latin typeface="Monotype Corsiva" pitchFamily="66" charset="0"/>
              </a:rPr>
              <a:t>Актуальность проекта: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  <a:t>Цель проекта</a:t>
            </a:r>
            <a:endParaRPr lang="ru-RU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25963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0070C0"/>
                </a:solidFill>
                <a:latin typeface="Monotype Corsiva" pitchFamily="66" charset="0"/>
              </a:rPr>
              <a:t>Создание условий для развития певческих способностей детей в условиях образования в ДОУ, формируя интерес ребенка к эстетической стороне искусства.</a:t>
            </a:r>
            <a:endParaRPr lang="ru-RU" sz="4400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Задачи проекта</a:t>
            </a:r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4000" dirty="0" smtClean="0">
                <a:solidFill>
                  <a:srgbClr val="0070C0"/>
                </a:solidFill>
                <a:latin typeface="Monotype Corsiva" pitchFamily="66" charset="0"/>
              </a:rPr>
              <a:t>Формирование интереса к вокальному творчеству; эстетической культуры дошкольника;</a:t>
            </a:r>
          </a:p>
          <a:p>
            <a:endParaRPr lang="ru-RU" sz="4000" b="0" dirty="0" smtClean="0">
              <a:solidFill>
                <a:srgbClr val="0070C0"/>
              </a:solidFill>
              <a:latin typeface="Monotype Corsiva" pitchFamily="66" charset="0"/>
            </a:endParaRPr>
          </a:p>
          <a:p>
            <a:r>
              <a:rPr lang="ru-RU" sz="4000" b="0" dirty="0" smtClean="0">
                <a:solidFill>
                  <a:srgbClr val="0070C0"/>
                </a:solidFill>
                <a:latin typeface="Monotype Corsiva" pitchFamily="66" charset="0"/>
              </a:rPr>
              <a:t>Формирование основных вокально-хоровых навыков.</a:t>
            </a:r>
            <a:r>
              <a:rPr lang="ru-RU" sz="4000" dirty="0" smtClean="0"/>
              <a:t> </a:t>
            </a:r>
          </a:p>
          <a:p>
            <a:endParaRPr lang="ru-RU" sz="4000" dirty="0" smtClean="0">
              <a:solidFill>
                <a:srgbClr val="0070C0"/>
              </a:solidFill>
              <a:latin typeface="Monotype Corsiva" pitchFamily="66" charset="0"/>
            </a:endParaRPr>
          </a:p>
          <a:p>
            <a:r>
              <a:rPr lang="ru-RU" sz="4000" dirty="0" smtClean="0">
                <a:solidFill>
                  <a:srgbClr val="0070C0"/>
                </a:solidFill>
                <a:latin typeface="Monotype Corsiva" pitchFamily="66" charset="0"/>
              </a:rPr>
              <a:t>Развитие музыкальных способностей и музыкально-слуховых представлений, через целостное  восприятие средств выразительности песен.</a:t>
            </a:r>
          </a:p>
          <a:p>
            <a:endParaRPr lang="ru-RU" sz="4000" dirty="0" smtClean="0">
              <a:solidFill>
                <a:srgbClr val="0070C0"/>
              </a:solidFill>
              <a:latin typeface="Monotype Corsiva" pitchFamily="66" charset="0"/>
            </a:endParaRPr>
          </a:p>
          <a:p>
            <a:r>
              <a:rPr lang="ru-RU" sz="4000" dirty="0" smtClean="0">
                <a:solidFill>
                  <a:srgbClr val="0070C0"/>
                </a:solidFill>
                <a:latin typeface="Monotype Corsiva" pitchFamily="66" charset="0"/>
              </a:rPr>
              <a:t>Побуждать к сопереживанию </a:t>
            </a:r>
            <a:r>
              <a:rPr lang="ru-RU" sz="4000" smtClean="0">
                <a:solidFill>
                  <a:srgbClr val="0070C0"/>
                </a:solidFill>
                <a:latin typeface="Monotype Corsiva" pitchFamily="66" charset="0"/>
              </a:rPr>
              <a:t>содержания </a:t>
            </a:r>
            <a:r>
              <a:rPr lang="ru-RU" sz="4000" smtClean="0">
                <a:solidFill>
                  <a:srgbClr val="0070C0"/>
                </a:solidFill>
                <a:latin typeface="Monotype Corsiva" pitchFamily="66" charset="0"/>
              </a:rPr>
              <a:t>песен, </a:t>
            </a:r>
            <a:r>
              <a:rPr lang="ru-RU" sz="4000" dirty="0" smtClean="0">
                <a:solidFill>
                  <a:srgbClr val="0070C0"/>
                </a:solidFill>
                <a:latin typeface="Monotype Corsiva" pitchFamily="66" charset="0"/>
              </a:rPr>
              <a:t>к эмоциональной отзывчивости;</a:t>
            </a:r>
            <a:r>
              <a:rPr lang="ru-RU" b="0" dirty="0" smtClean="0">
                <a:solidFill>
                  <a:srgbClr val="0070C0"/>
                </a:solidFill>
                <a:latin typeface="Monotype Corsiva" pitchFamily="66" charset="0"/>
              </a:rPr>
              <a:t/>
            </a:r>
            <a:br>
              <a:rPr lang="ru-RU" b="0" dirty="0" smtClean="0">
                <a:solidFill>
                  <a:srgbClr val="0070C0"/>
                </a:solidFill>
                <a:latin typeface="Monotype Corsiva" pitchFamily="66" charset="0"/>
              </a:rPr>
            </a:br>
            <a:endParaRPr lang="ru-RU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0" dirty="0" smtClean="0">
                <a:solidFill>
                  <a:srgbClr val="7030A0"/>
                </a:solidFill>
                <a:latin typeface="Monotype Corsiva" pitchFamily="66" charset="0"/>
              </a:rPr>
              <a:t>Сроки и этапы</a:t>
            </a:r>
            <a:r>
              <a:rPr lang="ru-RU" sz="3200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32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3200" b="0" dirty="0" smtClean="0">
                <a:solidFill>
                  <a:srgbClr val="7030A0"/>
                </a:solidFill>
                <a:latin typeface="Monotype Corsiva" pitchFamily="66" charset="0"/>
              </a:rPr>
              <a:t>реализации проекта</a:t>
            </a:r>
            <a:r>
              <a:rPr lang="ru-RU" sz="3200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3200" dirty="0" smtClean="0">
                <a:solidFill>
                  <a:srgbClr val="7030A0"/>
                </a:solidFill>
                <a:latin typeface="Monotype Corsiva" pitchFamily="66" charset="0"/>
              </a:rPr>
            </a:br>
            <a:endParaRPr lang="ru-RU" sz="32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Долгосрочный проект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 учебных года </a:t>
            </a:r>
            <a:r>
              <a:rPr lang="ru-RU" sz="1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(2017-2021г.)</a:t>
            </a:r>
          </a:p>
          <a:p>
            <a:r>
              <a:rPr lang="ru-RU" sz="2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Участники проекта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Дети вокальной группы «Соловушки»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 этап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– диагностический. Определение начального уровня развития певческих навыков детей. Подбор музыкального материала.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 этап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– практический. Организация работы по развитию певческих навыков и формирования певческой культуры детей. 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 этап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– контрольный. Позволяет увидеть эффективность проведенной работы. Контроль осуществляется диагностикой уровня развития певческих навыков детей.</a:t>
            </a:r>
          </a:p>
          <a:p>
            <a:pPr>
              <a:buNone/>
            </a:pPr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Ожидаемый результат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800" dirty="0">
                <a:solidFill>
                  <a:srgbClr val="0070C0"/>
                </a:solidFill>
                <a:latin typeface="Monotype Corsiva" pitchFamily="66" charset="0"/>
              </a:rPr>
              <a:t>П</a:t>
            </a:r>
            <a:r>
              <a:rPr lang="ru-RU" sz="2800" dirty="0" smtClean="0">
                <a:solidFill>
                  <a:srgbClr val="0070C0"/>
                </a:solidFill>
                <a:latin typeface="Monotype Corsiva" pitchFamily="66" charset="0"/>
              </a:rPr>
              <a:t>ение положительно влияет на здоровье детей, как физическое и психологическое (дикция, </a:t>
            </a:r>
            <a:r>
              <a:rPr lang="ru-RU" sz="2800" smtClean="0">
                <a:solidFill>
                  <a:srgbClr val="0070C0"/>
                </a:solidFill>
                <a:latin typeface="Monotype Corsiva" pitchFamily="66" charset="0"/>
              </a:rPr>
              <a:t>правильная артикуляция </a:t>
            </a:r>
            <a:r>
              <a:rPr lang="ru-RU" sz="2800" dirty="0" smtClean="0">
                <a:solidFill>
                  <a:srgbClr val="0070C0"/>
                </a:solidFill>
                <a:latin typeface="Monotype Corsiva" pitchFamily="66" charset="0"/>
              </a:rPr>
              <a:t>и физиологическое дыхание); </a:t>
            </a:r>
          </a:p>
          <a:p>
            <a:pPr>
              <a:buNone/>
            </a:pPr>
            <a:r>
              <a:rPr lang="ru-RU" sz="2800" dirty="0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Monotype Corsiva" pitchFamily="66" charset="0"/>
              </a:rPr>
              <a:t>  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Monotype Corsiva" pitchFamily="66" charset="0"/>
              </a:rPr>
              <a:t>Активное  участие  детей в свободной и организованной творческой деятельности детей, как в детском учреждении, так и дома в семье; 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Monotype Corsiva" pitchFamily="66" charset="0"/>
              </a:rPr>
              <a:t>Продолжать  развивать вокальное мастерство в вокальных кружках  Дома творчества, Дома культуры.</a:t>
            </a:r>
          </a:p>
          <a:p>
            <a:pPr>
              <a:buNone/>
            </a:pPr>
            <a:r>
              <a:rPr lang="ru-RU" sz="2800" dirty="0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Monotype Corsiva" pitchFamily="66" charset="0"/>
              </a:rPr>
              <a:t>     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Monotype Corsiva" pitchFamily="66" charset="0"/>
              </a:rPr>
              <a:t>Обогащение  и накопление вокального опыта, удовлетворение творческих потребностей детей в пении.</a:t>
            </a:r>
          </a:p>
          <a:p>
            <a:pPr>
              <a:buNone/>
            </a:pPr>
            <a:endParaRPr lang="ru-RU" sz="20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186766" cy="11429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700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27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700" dirty="0" smtClean="0">
                <a:solidFill>
                  <a:srgbClr val="7030A0"/>
                </a:solidFill>
                <a:latin typeface="Monotype Corsiva" pitchFamily="66" charset="0"/>
              </a:rPr>
              <a:t>Песня </a:t>
            </a:r>
            <a:r>
              <a:rPr lang="ru-RU" sz="2700" dirty="0">
                <a:solidFill>
                  <a:srgbClr val="7030A0"/>
                </a:solidFill>
                <a:latin typeface="Monotype Corsiva" pitchFamily="66" charset="0"/>
              </a:rPr>
              <a:t>«Зимняя сказка», </a:t>
            </a:r>
            <a:r>
              <a:rPr lang="en-US" sz="2700" dirty="0">
                <a:solidFill>
                  <a:srgbClr val="7030A0"/>
                </a:solidFill>
                <a:latin typeface="Monotype Corsiva" pitchFamily="66" charset="0"/>
              </a:rPr>
              <a:t>IV</a:t>
            </a:r>
            <a:r>
              <a:rPr lang="ru-RU" sz="2700" dirty="0">
                <a:solidFill>
                  <a:srgbClr val="7030A0"/>
                </a:solidFill>
                <a:latin typeface="Monotype Corsiva" pitchFamily="66" charset="0"/>
              </a:rPr>
              <a:t> Международный конкурс </a:t>
            </a:r>
            <a:r>
              <a:rPr lang="ru-RU" sz="2700" dirty="0" err="1">
                <a:solidFill>
                  <a:srgbClr val="7030A0"/>
                </a:solidFill>
                <a:latin typeface="Monotype Corsiva" pitchFamily="66" charset="0"/>
              </a:rPr>
              <a:t>исскуств</a:t>
            </a:r>
            <a:r>
              <a:rPr lang="ru-RU" sz="2700" dirty="0">
                <a:solidFill>
                  <a:srgbClr val="7030A0"/>
                </a:solidFill>
                <a:latin typeface="Monotype Corsiva" pitchFamily="66" charset="0"/>
              </a:rPr>
              <a:t> «Зимняя сказка», Дипломанты I степени.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C:\Users\4\Downloads\вок гр Соловушки\Песня Зимняя сказка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85860"/>
            <a:ext cx="8501123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4\Downloads\вок гр Соловушки\Диплом Зимняя сказка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0"/>
            <a:ext cx="6858048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Monotype Corsiva" pitchFamily="66" charset="0"/>
              </a:rPr>
              <a:t>Песня «Я на мамочку похожей быть хочу», Всероссийский конкурс-фестиваль «Новые имена», Лауреаты II степени.</a:t>
            </a:r>
            <a:endParaRPr lang="ru-RU" sz="2800" dirty="0"/>
          </a:p>
        </p:txBody>
      </p:sp>
      <p:pic>
        <p:nvPicPr>
          <p:cNvPr id="4" name="Содержимое 6" descr="C:\Users\4\Downloads\вок гр Соловушки\Песня Я на мамочку похожей бть хочу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736"/>
            <a:ext cx="8715435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208</Words>
  <Application>Microsoft Office PowerPoint</Application>
  <PresentationFormat>Экран (4:3)</PresentationFormat>
  <Paragraphs>33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Творческий проект «Вокально-хоровое пение, как вид детского исполнительства»</vt:lpstr>
      <vt:lpstr>- Обеспечение укрепления физического, психического и психологического здоровья детей.    - Формирование у дошкольников навыков вокальной техники с элементами хореографии, а также нравственно-волевых качеств личности: настойчивость в достижении результата, выдержку, умение контролировать свои движения, действовать в коллективе.   - Развитие у воспитанников ДОУ вокальных данных, творческих способностей, исполнительского мастерства. </vt:lpstr>
      <vt:lpstr>Цель проекта</vt:lpstr>
      <vt:lpstr>Задачи проекта</vt:lpstr>
      <vt:lpstr>Сроки и этапы реализации проекта </vt:lpstr>
      <vt:lpstr>Ожидаемый результат</vt:lpstr>
      <vt:lpstr>   Песня «Зимняя сказка», IV Международный конкурс исскуств «Зимняя сказка», Дипломанты I степени. </vt:lpstr>
      <vt:lpstr>Слайд 8</vt:lpstr>
      <vt:lpstr>Песня «Я на мамочку похожей быть хочу», Всероссийский конкурс-фестиваль «Новые имена», Лауреаты II степени.</vt:lpstr>
      <vt:lpstr>Слайд 10</vt:lpstr>
      <vt:lpstr> Песня «Осень-раскрасавица», Международный фестиваль «Вселенная контрастов», Диплом II степени. </vt:lpstr>
      <vt:lpstr>Слайд 12</vt:lpstr>
      <vt:lpstr>   Песня «Новый год», Международный образовательный центр «Кладовая талантов», Диплом 1 степени.   </vt:lpstr>
      <vt:lpstr>Слайд 14</vt:lpstr>
      <vt:lpstr> Частушки посвященные 23 февраля,  Всероссийский творческий конкурс,  Диплом 1 степени. </vt:lpstr>
      <vt:lpstr>Слайд 16</vt:lpstr>
      <vt:lpstr> Песня «Веснушки», участие на выпускном вечере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Вокальная группа «Соловушки»</dc:title>
  <dc:creator>Пользователь Windows</dc:creator>
  <cp:lastModifiedBy>Пользователь Windows</cp:lastModifiedBy>
  <cp:revision>33</cp:revision>
  <dcterms:created xsi:type="dcterms:W3CDTF">2021-12-15T08:02:52Z</dcterms:created>
  <dcterms:modified xsi:type="dcterms:W3CDTF">2021-12-17T02:49:18Z</dcterms:modified>
</cp:coreProperties>
</file>